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6" r:id="rId8"/>
    <p:sldId id="267" r:id="rId9"/>
    <p:sldId id="275" r:id="rId10"/>
    <p:sldId id="281" r:id="rId11"/>
    <p:sldId id="279" r:id="rId12"/>
    <p:sldId id="280" r:id="rId13"/>
    <p:sldId id="282" r:id="rId14"/>
    <p:sldId id="26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36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1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4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7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9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2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8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9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6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48EC1-C1EA-4F4D-9B7E-5B03B6E9556F}" type="datetimeFigureOut">
              <a:rPr lang="ko-KR" altLang="en-US" smtClean="0"/>
              <a:t>2017-09-19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20BFC-D3C6-410F-837B-4828FF91D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6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ymaxionkim/ElmerFEM_Examples/tree/master/20170920_Salome_Script_Heatsink4L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75" y="5701445"/>
            <a:ext cx="2880000" cy="472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제목 개체 틀 1"/>
              <p:cNvSpPr txBox="1">
                <a:spLocks/>
              </p:cNvSpPr>
              <p:nvPr/>
            </p:nvSpPr>
            <p:spPr>
              <a:xfrm>
                <a:off x="0" y="1657350"/>
                <a:ext cx="9143351" cy="14097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500" b="1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ko-KR" sz="5400" dirty="0" smtClean="0">
                    <a:solidFill>
                      <a:srgbClr val="0050A0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[LPL2]</a:t>
                </a:r>
              </a:p>
              <a:p>
                <a:pPr algn="ctr"/>
                <a:r>
                  <a:rPr lang="en-US" altLang="ko-KR" sz="5400" dirty="0" smtClean="0">
                    <a:solidFill>
                      <a:srgbClr val="0050A0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Thermal CAE</a:t>
                </a:r>
              </a:p>
              <a:p>
                <a:pPr algn="ctr"/>
                <a:r>
                  <a:rPr lang="en-US" altLang="ko-KR" sz="4400" dirty="0" smtClean="0">
                    <a:solidFill>
                      <a:srgbClr val="0050A0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Modify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400" b="1" i="1" smtClean="0">
                            <a:solidFill>
                              <a:srgbClr val="0050A0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</m:ctrlPr>
                      </m:sSubPr>
                      <m:e>
                        <m:r>
                          <a:rPr lang="en-US" altLang="ko-KR" sz="4400" b="1" i="1" smtClean="0">
                            <a:solidFill>
                              <a:srgbClr val="0050A0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𝑻</m:t>
                        </m:r>
                      </m:e>
                      <m:sub>
                        <m:r>
                          <a:rPr lang="en-US" altLang="ko-KR" sz="4400" b="1" i="1" smtClean="0">
                            <a:solidFill>
                              <a:srgbClr val="0050A0"/>
                            </a:solidFill>
                            <a:latin typeface="Cambria Math" panose="02040503050406030204" pitchFamily="18" charset="0"/>
                            <a:ea typeface="Noto Sans CJK KR Black" panose="020B0A00000000000000" pitchFamily="34" charset="-127"/>
                          </a:rPr>
                          <m:t>𝑱</m:t>
                        </m:r>
                      </m:sub>
                    </m:sSub>
                  </m:oMath>
                </a14:m>
                <a:r>
                  <a:rPr lang="ko-KR" altLang="en-US" sz="4400" dirty="0" smtClean="0">
                    <a:solidFill>
                      <a:srgbClr val="0050A0"/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 </a:t>
                </a:r>
                <a:endParaRPr lang="ko-KR" altLang="en-US" sz="4400" dirty="0">
                  <a:solidFill>
                    <a:srgbClr val="0050A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mc:Choice>
        <mc:Fallback xmlns="">
          <p:sp>
            <p:nvSpPr>
              <p:cNvPr id="10" name="제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7350"/>
                <a:ext cx="9143351" cy="1409700"/>
              </a:xfrm>
              <a:prstGeom prst="rect">
                <a:avLst/>
              </a:prstGeom>
              <a:blipFill>
                <a:blip r:embed="rId3"/>
                <a:stretch>
                  <a:fillRect t="-47186" b="-47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개체 틀 1"/>
          <p:cNvSpPr txBox="1">
            <a:spLocks/>
          </p:cNvSpPr>
          <p:nvPr/>
        </p:nvSpPr>
        <p:spPr>
          <a:xfrm>
            <a:off x="0" y="4112330"/>
            <a:ext cx="9144000" cy="600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>
                <a:solidFill>
                  <a:srgbClr val="004EA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2017-09-20, </a:t>
            </a:r>
            <a:r>
              <a:rPr lang="ko-KR" altLang="en-US" sz="2000" dirty="0" smtClean="0">
                <a:solidFill>
                  <a:srgbClr val="004EA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김동호</a:t>
            </a:r>
            <a:endParaRPr lang="ko-KR" altLang="en-US" sz="2000" dirty="0">
              <a:solidFill>
                <a:srgbClr val="004EA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Temperature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6503" y="2823106"/>
            <a:ext cx="43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Case01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Natural Convection)</a:t>
            </a:r>
            <a:br>
              <a:rPr lang="en-US" altLang="ko-KR" sz="1200" dirty="0" smtClean="0">
                <a:solidFill>
                  <a:srgbClr val="0050A0"/>
                </a:solidFill>
              </a:rPr>
            </a:br>
            <a:r>
              <a:rPr lang="en-US" altLang="ko-KR" sz="1200" dirty="0" smtClean="0">
                <a:solidFill>
                  <a:srgbClr val="0050A0"/>
                </a:solidFill>
              </a:rPr>
              <a:t>Max 109.8[C], Min 101.7[C]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2019" y="2823106"/>
            <a:ext cx="43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Case02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Natural Convection)</a:t>
            </a:r>
            <a:br>
              <a:rPr lang="en-US" altLang="ko-KR" sz="1200" dirty="0" smtClean="0">
                <a:solidFill>
                  <a:srgbClr val="0050A0"/>
                </a:solidFill>
              </a:rPr>
            </a:br>
            <a:r>
              <a:rPr lang="en-US" altLang="ko-KR" sz="1200" dirty="0">
                <a:solidFill>
                  <a:srgbClr val="0050A0"/>
                </a:solidFill>
              </a:rPr>
              <a:t>Max </a:t>
            </a:r>
            <a:r>
              <a:rPr lang="en-US" altLang="ko-KR" sz="1200" dirty="0" smtClean="0">
                <a:solidFill>
                  <a:srgbClr val="0050A0"/>
                </a:solidFill>
              </a:rPr>
              <a:t>191.8[C</a:t>
            </a:r>
            <a:r>
              <a:rPr lang="en-US" altLang="ko-KR" sz="1200" dirty="0">
                <a:solidFill>
                  <a:srgbClr val="0050A0"/>
                </a:solidFill>
              </a:rPr>
              <a:t>], Min </a:t>
            </a:r>
            <a:r>
              <a:rPr lang="en-US" altLang="ko-KR" sz="1200" dirty="0" smtClean="0">
                <a:solidFill>
                  <a:srgbClr val="0050A0"/>
                </a:solidFill>
              </a:rPr>
              <a:t>84.03[C]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6502" y="5807938"/>
            <a:ext cx="43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Case03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Forced Convection)</a:t>
            </a:r>
            <a:br>
              <a:rPr lang="en-US" altLang="ko-KR" sz="1200" dirty="0" smtClean="0">
                <a:solidFill>
                  <a:srgbClr val="0050A0"/>
                </a:solidFill>
              </a:rPr>
            </a:br>
            <a:r>
              <a:rPr lang="en-US" altLang="ko-KR" sz="1200" dirty="0">
                <a:solidFill>
                  <a:srgbClr val="0050A0"/>
                </a:solidFill>
              </a:rPr>
              <a:t>Max </a:t>
            </a:r>
            <a:r>
              <a:rPr lang="en-US" altLang="ko-KR" sz="1200" dirty="0" smtClean="0">
                <a:solidFill>
                  <a:srgbClr val="0050A0"/>
                </a:solidFill>
              </a:rPr>
              <a:t>36.33[C</a:t>
            </a:r>
            <a:r>
              <a:rPr lang="en-US" altLang="ko-KR" sz="1200" dirty="0">
                <a:solidFill>
                  <a:srgbClr val="0050A0"/>
                </a:solidFill>
              </a:rPr>
              <a:t>], Min </a:t>
            </a:r>
            <a:r>
              <a:rPr lang="en-US" altLang="ko-KR" sz="1200" dirty="0" smtClean="0">
                <a:solidFill>
                  <a:srgbClr val="0050A0"/>
                </a:solidFill>
              </a:rPr>
              <a:t>31.88[C]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2018" y="5807938"/>
            <a:ext cx="43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Case04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</a:t>
            </a:r>
            <a:r>
              <a:rPr lang="en-US" altLang="ko-KR" sz="1200" dirty="0">
                <a:solidFill>
                  <a:srgbClr val="0050A0"/>
                </a:solidFill>
              </a:rPr>
              <a:t>Forced</a:t>
            </a:r>
            <a:r>
              <a:rPr lang="en-US" altLang="ko-KR" sz="1200" dirty="0" smtClean="0">
                <a:solidFill>
                  <a:srgbClr val="0050A0"/>
                </a:solidFill>
              </a:rPr>
              <a:t> Convection)</a:t>
            </a:r>
            <a:br>
              <a:rPr lang="en-US" altLang="ko-KR" sz="1200" dirty="0" smtClean="0">
                <a:solidFill>
                  <a:srgbClr val="0050A0"/>
                </a:solidFill>
              </a:rPr>
            </a:br>
            <a:r>
              <a:rPr lang="en-US" altLang="ko-KR" sz="1200" dirty="0">
                <a:solidFill>
                  <a:srgbClr val="0050A0"/>
                </a:solidFill>
              </a:rPr>
              <a:t>Max </a:t>
            </a:r>
            <a:r>
              <a:rPr lang="en-US" altLang="ko-KR" sz="1200" dirty="0" smtClean="0">
                <a:solidFill>
                  <a:srgbClr val="0050A0"/>
                </a:solidFill>
              </a:rPr>
              <a:t>100.3[C</a:t>
            </a:r>
            <a:r>
              <a:rPr lang="en-US" altLang="ko-KR" sz="1200" dirty="0">
                <a:solidFill>
                  <a:srgbClr val="0050A0"/>
                </a:solidFill>
              </a:rPr>
              <a:t>], Min </a:t>
            </a:r>
            <a:r>
              <a:rPr lang="en-US" altLang="ko-KR" sz="1200" dirty="0" smtClean="0">
                <a:solidFill>
                  <a:srgbClr val="0050A0"/>
                </a:solidFill>
              </a:rPr>
              <a:t>30.91[C]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4" y="574733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8" y="574733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4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8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sp>
        <p:nvSpPr>
          <p:cNvPr id="16" name="모서리가 둥근 사각형 설명선 15"/>
          <p:cNvSpPr/>
          <p:nvPr/>
        </p:nvSpPr>
        <p:spPr>
          <a:xfrm>
            <a:off x="4061460" y="398476"/>
            <a:ext cx="2220788" cy="591127"/>
          </a:xfrm>
          <a:prstGeom prst="wedgeRoundRectCallout">
            <a:avLst>
              <a:gd name="adj1" fmla="val -33186"/>
              <a:gd name="adj2" fmla="val 94727"/>
              <a:gd name="adj3" fmla="val 16667"/>
            </a:avLst>
          </a:prstGeom>
          <a:solidFill>
            <a:schemeClr val="bg1"/>
          </a:solidFill>
          <a:ln w="25400">
            <a:solidFill>
              <a:srgbClr val="00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0050A0"/>
                </a:solidFill>
              </a:rPr>
              <a:t>자연대류상태에서</a:t>
            </a:r>
            <a:r>
              <a:rPr lang="en-US" altLang="ko-KR" sz="1000" dirty="0" smtClean="0">
                <a:solidFill>
                  <a:srgbClr val="0050A0"/>
                </a:solidFill>
              </a:rPr>
              <a:t>, </a:t>
            </a:r>
            <a:r>
              <a:rPr lang="ko-KR" altLang="en-US" sz="1000" dirty="0" err="1" smtClean="0">
                <a:solidFill>
                  <a:srgbClr val="0050A0"/>
                </a:solidFill>
              </a:rPr>
              <a:t>메탈코어</a:t>
            </a:r>
            <a:r>
              <a:rPr lang="en-US" altLang="ko-KR" sz="1000" dirty="0" smtClean="0">
                <a:solidFill>
                  <a:srgbClr val="0050A0"/>
                </a:solidFill>
              </a:rPr>
              <a:t>PCB</a:t>
            </a:r>
            <a:r>
              <a:rPr lang="ko-KR" altLang="en-US" sz="1000" dirty="0" smtClean="0">
                <a:solidFill>
                  <a:srgbClr val="0050A0"/>
                </a:solidFill>
              </a:rPr>
              <a:t>를 적용하면 </a:t>
            </a:r>
            <a:r>
              <a:rPr lang="en-US" altLang="ko-KR" sz="1000" dirty="0" smtClean="0">
                <a:solidFill>
                  <a:srgbClr val="0050A0"/>
                </a:solidFill>
              </a:rPr>
              <a:t>82[C] </a:t>
            </a:r>
            <a:r>
              <a:rPr lang="ko-KR" altLang="en-US" sz="1000" dirty="0" smtClean="0">
                <a:solidFill>
                  <a:srgbClr val="0050A0"/>
                </a:solidFill>
              </a:rPr>
              <a:t>가량의 </a:t>
            </a:r>
            <a:r>
              <a:rPr lang="en-US" altLang="ko-KR" sz="1000" dirty="0" smtClean="0">
                <a:solidFill>
                  <a:srgbClr val="0050A0"/>
                </a:solidFill>
              </a:rPr>
              <a:t>LED </a:t>
            </a:r>
            <a:r>
              <a:rPr lang="ko-KR" altLang="en-US" sz="1000" dirty="0" smtClean="0">
                <a:solidFill>
                  <a:srgbClr val="0050A0"/>
                </a:solidFill>
              </a:rPr>
              <a:t>접합부 온도 저하를 기대할 수 있다</a:t>
            </a:r>
            <a:r>
              <a:rPr lang="en-US" altLang="ko-KR" sz="1000" dirty="0" smtClean="0">
                <a:solidFill>
                  <a:srgbClr val="0050A0"/>
                </a:solidFill>
              </a:rPr>
              <a:t>.</a:t>
            </a:r>
            <a:endParaRPr lang="ko-KR" altLang="en-US" sz="1000" dirty="0">
              <a:solidFill>
                <a:srgbClr val="0050A0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03754" y="3379555"/>
            <a:ext cx="2288926" cy="591127"/>
          </a:xfrm>
          <a:prstGeom prst="wedgeRoundRectCallout">
            <a:avLst>
              <a:gd name="adj1" fmla="val 14851"/>
              <a:gd name="adj2" fmla="val 79258"/>
              <a:gd name="adj3" fmla="val 16667"/>
            </a:avLst>
          </a:prstGeom>
          <a:solidFill>
            <a:schemeClr val="bg1"/>
          </a:solidFill>
          <a:ln w="25400">
            <a:solidFill>
              <a:srgbClr val="00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0050A0"/>
                </a:solidFill>
              </a:rPr>
              <a:t>강제대류를</a:t>
            </a:r>
            <a:r>
              <a:rPr lang="ko-KR" altLang="en-US" sz="1000" dirty="0" smtClean="0">
                <a:solidFill>
                  <a:srgbClr val="0050A0"/>
                </a:solidFill>
              </a:rPr>
              <a:t> </a:t>
            </a:r>
            <a:r>
              <a:rPr lang="ko-KR" altLang="en-US" sz="1000" dirty="0">
                <a:solidFill>
                  <a:srgbClr val="0050A0"/>
                </a:solidFill>
              </a:rPr>
              <a:t>적용하면 </a:t>
            </a:r>
            <a:r>
              <a:rPr lang="en-US" altLang="ko-KR" sz="1000" dirty="0" smtClean="0">
                <a:solidFill>
                  <a:srgbClr val="0050A0"/>
                </a:solidFill>
              </a:rPr>
              <a:t>73[C</a:t>
            </a:r>
            <a:r>
              <a:rPr lang="en-US" altLang="ko-KR" sz="1000" dirty="0">
                <a:solidFill>
                  <a:srgbClr val="0050A0"/>
                </a:solidFill>
              </a:rPr>
              <a:t>] </a:t>
            </a:r>
            <a:r>
              <a:rPr lang="ko-KR" altLang="en-US" sz="1000" dirty="0">
                <a:solidFill>
                  <a:srgbClr val="0050A0"/>
                </a:solidFill>
              </a:rPr>
              <a:t>가량의 </a:t>
            </a:r>
            <a:r>
              <a:rPr lang="en-US" altLang="ko-KR" sz="1000" dirty="0">
                <a:solidFill>
                  <a:srgbClr val="0050A0"/>
                </a:solidFill>
              </a:rPr>
              <a:t>LED </a:t>
            </a:r>
            <a:r>
              <a:rPr lang="ko-KR" altLang="en-US" sz="1000" dirty="0">
                <a:solidFill>
                  <a:srgbClr val="0050A0"/>
                </a:solidFill>
              </a:rPr>
              <a:t>접합부 온도 저하를 기대할 수 있다</a:t>
            </a:r>
            <a:r>
              <a:rPr lang="en-US" altLang="ko-KR" sz="1000" dirty="0">
                <a:solidFill>
                  <a:srgbClr val="0050A0"/>
                </a:solidFill>
              </a:rPr>
              <a:t>.</a:t>
            </a:r>
            <a:endParaRPr lang="ko-KR" altLang="en-US" sz="1000" dirty="0">
              <a:solidFill>
                <a:srgbClr val="0050A0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4409054" y="3379554"/>
            <a:ext cx="2288926" cy="591127"/>
          </a:xfrm>
          <a:prstGeom prst="wedgeRoundRectCallout">
            <a:avLst>
              <a:gd name="adj1" fmla="val 14851"/>
              <a:gd name="adj2" fmla="val 79258"/>
              <a:gd name="adj3" fmla="val 16667"/>
            </a:avLst>
          </a:prstGeom>
          <a:solidFill>
            <a:schemeClr val="bg1"/>
          </a:solidFill>
          <a:ln w="25400">
            <a:solidFill>
              <a:srgbClr val="00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0050A0"/>
                </a:solidFill>
              </a:rPr>
              <a:t>강제대류를</a:t>
            </a:r>
            <a:r>
              <a:rPr lang="ko-KR" altLang="en-US" sz="1000" dirty="0" smtClean="0">
                <a:solidFill>
                  <a:srgbClr val="0050A0"/>
                </a:solidFill>
              </a:rPr>
              <a:t> </a:t>
            </a:r>
            <a:r>
              <a:rPr lang="ko-KR" altLang="en-US" sz="1000" dirty="0">
                <a:solidFill>
                  <a:srgbClr val="0050A0"/>
                </a:solidFill>
              </a:rPr>
              <a:t>적용하면 </a:t>
            </a:r>
            <a:r>
              <a:rPr lang="en-US" altLang="ko-KR" sz="1000" dirty="0" smtClean="0">
                <a:solidFill>
                  <a:srgbClr val="0050A0"/>
                </a:solidFill>
              </a:rPr>
              <a:t>91.5[C</a:t>
            </a:r>
            <a:r>
              <a:rPr lang="en-US" altLang="ko-KR" sz="1000" dirty="0">
                <a:solidFill>
                  <a:srgbClr val="0050A0"/>
                </a:solidFill>
              </a:rPr>
              <a:t>] </a:t>
            </a:r>
            <a:r>
              <a:rPr lang="ko-KR" altLang="en-US" sz="1000" dirty="0">
                <a:solidFill>
                  <a:srgbClr val="0050A0"/>
                </a:solidFill>
              </a:rPr>
              <a:t>가량의 </a:t>
            </a:r>
            <a:r>
              <a:rPr lang="en-US" altLang="ko-KR" sz="1000" dirty="0">
                <a:solidFill>
                  <a:srgbClr val="0050A0"/>
                </a:solidFill>
              </a:rPr>
              <a:t>LED </a:t>
            </a:r>
            <a:r>
              <a:rPr lang="ko-KR" altLang="en-US" sz="1000" dirty="0">
                <a:solidFill>
                  <a:srgbClr val="0050A0"/>
                </a:solidFill>
              </a:rPr>
              <a:t>접합부 온도 저하를 기대할 수 있다</a:t>
            </a:r>
            <a:r>
              <a:rPr lang="en-US" altLang="ko-KR" sz="1000" dirty="0">
                <a:solidFill>
                  <a:srgbClr val="0050A0"/>
                </a:solidFill>
              </a:rPr>
              <a:t>.</a:t>
            </a:r>
            <a:endParaRPr lang="ko-KR" altLang="en-US" sz="1000" dirty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8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Temperature Flux (around LED)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2" y="588168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68" y="588168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2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9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26503" y="2823106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Case01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Natural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2019" y="2823106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Case02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Natural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6502" y="5807938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Case03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Forced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2018" y="5807938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Case04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</a:t>
            </a:r>
            <a:r>
              <a:rPr lang="en-US" altLang="ko-KR" sz="1200" dirty="0">
                <a:solidFill>
                  <a:srgbClr val="0050A0"/>
                </a:solidFill>
              </a:rPr>
              <a:t>Forced</a:t>
            </a:r>
            <a:r>
              <a:rPr lang="en-US" altLang="ko-KR" sz="1200" dirty="0" smtClean="0">
                <a:solidFill>
                  <a:srgbClr val="0050A0"/>
                </a:solidFill>
              </a:rPr>
              <a:t>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025558" y="6356583"/>
            <a:ext cx="3619500" cy="295564"/>
          </a:xfrm>
          <a:prstGeom prst="wedgeRoundRectCallout">
            <a:avLst>
              <a:gd name="adj1" fmla="val -54870"/>
              <a:gd name="adj2" fmla="val -10976"/>
              <a:gd name="adj3" fmla="val 16667"/>
            </a:avLst>
          </a:prstGeom>
          <a:solidFill>
            <a:schemeClr val="bg1"/>
          </a:solidFill>
          <a:ln w="25400">
            <a:solidFill>
              <a:srgbClr val="00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50A0"/>
                </a:solidFill>
              </a:rPr>
              <a:t>Temperature Flux </a:t>
            </a:r>
            <a:r>
              <a:rPr lang="ko-KR" altLang="en-US" sz="1000" dirty="0" smtClean="0">
                <a:solidFill>
                  <a:srgbClr val="0050A0"/>
                </a:solidFill>
              </a:rPr>
              <a:t>방향은 거의 동일하게 나타난다</a:t>
            </a:r>
            <a:r>
              <a:rPr lang="en-US" altLang="ko-KR" sz="1000" dirty="0" smtClean="0">
                <a:solidFill>
                  <a:srgbClr val="0050A0"/>
                </a:solidFill>
              </a:rPr>
              <a:t>.</a:t>
            </a:r>
            <a:endParaRPr lang="ko-KR" altLang="en-US" sz="1000" dirty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Temperature Flux (around HEATSINK)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6503" y="2823106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Case01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Natural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2019" y="2823106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Case02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Natural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6502" y="5807938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Case03 (</a:t>
            </a:r>
            <a:r>
              <a:rPr lang="en-US" altLang="ko-KR" sz="1200" dirty="0">
                <a:solidFill>
                  <a:srgbClr val="0050A0"/>
                </a:solidFill>
              </a:rPr>
              <a:t>Metal </a:t>
            </a:r>
            <a:r>
              <a:rPr lang="en-US" altLang="ko-KR" sz="1200" dirty="0" smtClean="0">
                <a:solidFill>
                  <a:srgbClr val="0050A0"/>
                </a:solidFill>
              </a:rPr>
              <a:t>PCB, Forced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2018" y="5807938"/>
            <a:ext cx="43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Case04 (</a:t>
            </a:r>
            <a:r>
              <a:rPr lang="en-US" altLang="ko-KR" sz="1200" dirty="0">
                <a:solidFill>
                  <a:srgbClr val="0050A0"/>
                </a:solidFill>
              </a:rPr>
              <a:t>FR4</a:t>
            </a:r>
            <a:r>
              <a:rPr lang="en-US" altLang="ko-KR" sz="1200" dirty="0" smtClean="0">
                <a:solidFill>
                  <a:srgbClr val="0050A0"/>
                </a:solidFill>
              </a:rPr>
              <a:t> PCB, </a:t>
            </a:r>
            <a:r>
              <a:rPr lang="en-US" altLang="ko-KR" sz="1200" dirty="0">
                <a:solidFill>
                  <a:srgbClr val="0050A0"/>
                </a:solidFill>
              </a:rPr>
              <a:t>Forced</a:t>
            </a:r>
            <a:r>
              <a:rPr lang="en-US" altLang="ko-KR" sz="1200" dirty="0" smtClean="0">
                <a:solidFill>
                  <a:srgbClr val="0050A0"/>
                </a:solidFill>
              </a:rPr>
              <a:t> Convection)</a:t>
            </a:r>
            <a:endParaRPr lang="ko-KR" altLang="en-US" sz="1200" dirty="0">
              <a:solidFill>
                <a:srgbClr val="0050A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2" y="588168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8" y="588168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2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8" y="3575672"/>
            <a:ext cx="4320000" cy="2134366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sp>
        <p:nvSpPr>
          <p:cNvPr id="16" name="모서리가 둥근 사각형 설명선 15"/>
          <p:cNvSpPr/>
          <p:nvPr/>
        </p:nvSpPr>
        <p:spPr>
          <a:xfrm>
            <a:off x="3025558" y="6356583"/>
            <a:ext cx="3619500" cy="295564"/>
          </a:xfrm>
          <a:prstGeom prst="wedgeRoundRectCallout">
            <a:avLst>
              <a:gd name="adj1" fmla="val -54870"/>
              <a:gd name="adj2" fmla="val -10976"/>
              <a:gd name="adj3" fmla="val 16667"/>
            </a:avLst>
          </a:prstGeom>
          <a:solidFill>
            <a:schemeClr val="bg1"/>
          </a:solidFill>
          <a:ln w="25400">
            <a:solidFill>
              <a:srgbClr val="005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0050A0"/>
                </a:solidFill>
              </a:rPr>
              <a:t>Temperature Flux </a:t>
            </a:r>
            <a:r>
              <a:rPr lang="ko-KR" altLang="en-US" sz="1000" dirty="0" smtClean="0">
                <a:solidFill>
                  <a:srgbClr val="0050A0"/>
                </a:solidFill>
              </a:rPr>
              <a:t>방향은 거의 동일하게 나타난다</a:t>
            </a:r>
            <a:r>
              <a:rPr lang="en-US" altLang="ko-KR" sz="1000" dirty="0" smtClean="0">
                <a:solidFill>
                  <a:srgbClr val="0050A0"/>
                </a:solidFill>
              </a:rPr>
              <a:t>.</a:t>
            </a:r>
            <a:endParaRPr lang="ko-KR" altLang="en-US" sz="1000" dirty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9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Summary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9201" y="501135"/>
            <a:ext cx="776368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0050A0"/>
                </a:solidFill>
              </a:rPr>
              <a:t>LED</a:t>
            </a:r>
            <a:r>
              <a:rPr lang="ko-KR" altLang="en-US" dirty="0" smtClean="0">
                <a:solidFill>
                  <a:srgbClr val="0050A0"/>
                </a:solidFill>
              </a:rPr>
              <a:t>의 </a:t>
            </a:r>
            <a:r>
              <a:rPr lang="en-US" altLang="ko-KR" dirty="0" smtClean="0">
                <a:solidFill>
                  <a:srgbClr val="0050A0"/>
                </a:solidFill>
              </a:rPr>
              <a:t>T_J </a:t>
            </a:r>
            <a:r>
              <a:rPr lang="ko-KR" altLang="en-US" dirty="0" smtClean="0">
                <a:solidFill>
                  <a:srgbClr val="0050A0"/>
                </a:solidFill>
              </a:rPr>
              <a:t>온도를 근접하게 예측할 수 있는 유한요소모델 해석 조건을 찾아내었다</a:t>
            </a:r>
            <a:r>
              <a:rPr lang="en-US" altLang="ko-KR" dirty="0" smtClean="0">
                <a:solidFill>
                  <a:srgbClr val="0050A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005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50A0"/>
                </a:solidFill>
              </a:rPr>
              <a:t>모델링 및 해석 과정을 자동화할 수 있는 스크립트 코드를 작성하여 적용하였다</a:t>
            </a:r>
            <a:r>
              <a:rPr lang="en-US" altLang="ko-KR" dirty="0" smtClean="0">
                <a:solidFill>
                  <a:srgbClr val="0050A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005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0050A0"/>
                </a:solidFill>
              </a:rPr>
              <a:t>메탈코어</a:t>
            </a:r>
            <a:r>
              <a:rPr lang="en-US" altLang="ko-KR" dirty="0" smtClean="0">
                <a:solidFill>
                  <a:srgbClr val="0050A0"/>
                </a:solidFill>
              </a:rPr>
              <a:t>PCB </a:t>
            </a:r>
            <a:r>
              <a:rPr lang="ko-KR" altLang="en-US" dirty="0" err="1" smtClean="0">
                <a:solidFill>
                  <a:srgbClr val="0050A0"/>
                </a:solidFill>
              </a:rPr>
              <a:t>적용시</a:t>
            </a:r>
            <a:r>
              <a:rPr lang="ko-KR" altLang="en-US" dirty="0" smtClean="0">
                <a:solidFill>
                  <a:srgbClr val="0050A0"/>
                </a:solidFill>
              </a:rPr>
              <a:t> 큰 효과를 볼 수 있다</a:t>
            </a:r>
            <a:r>
              <a:rPr lang="en-US" altLang="ko-KR" dirty="0" smtClean="0">
                <a:solidFill>
                  <a:srgbClr val="0050A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005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50A0"/>
                </a:solidFill>
              </a:rPr>
              <a:t>일반 </a:t>
            </a:r>
            <a:r>
              <a:rPr lang="en-US" altLang="ko-KR" dirty="0" smtClean="0">
                <a:solidFill>
                  <a:srgbClr val="0050A0"/>
                </a:solidFill>
              </a:rPr>
              <a:t>FR4 PCB </a:t>
            </a:r>
            <a:r>
              <a:rPr lang="ko-KR" altLang="en-US" dirty="0" err="1" smtClean="0">
                <a:solidFill>
                  <a:srgbClr val="0050A0"/>
                </a:solidFill>
              </a:rPr>
              <a:t>적용시에는</a:t>
            </a:r>
            <a:r>
              <a:rPr lang="en-US" altLang="ko-KR" dirty="0" smtClean="0">
                <a:solidFill>
                  <a:srgbClr val="0050A0"/>
                </a:solidFill>
              </a:rPr>
              <a:t>, </a:t>
            </a:r>
            <a:r>
              <a:rPr lang="ko-KR" altLang="en-US" dirty="0" err="1" smtClean="0">
                <a:solidFill>
                  <a:srgbClr val="0050A0"/>
                </a:solidFill>
              </a:rPr>
              <a:t>강제대류를</a:t>
            </a:r>
            <a:r>
              <a:rPr lang="ko-KR" altLang="en-US" dirty="0" smtClean="0">
                <a:solidFill>
                  <a:srgbClr val="0050A0"/>
                </a:solidFill>
              </a:rPr>
              <a:t> 해 주면 </a:t>
            </a:r>
            <a:r>
              <a:rPr lang="ko-KR" altLang="en-US" dirty="0" err="1" smtClean="0">
                <a:solidFill>
                  <a:srgbClr val="0050A0"/>
                </a:solidFill>
              </a:rPr>
              <a:t>메탈코어</a:t>
            </a:r>
            <a:r>
              <a:rPr lang="en-US" altLang="ko-KR" dirty="0" smtClean="0">
                <a:solidFill>
                  <a:srgbClr val="0050A0"/>
                </a:solidFill>
              </a:rPr>
              <a:t>PCB </a:t>
            </a:r>
            <a:r>
              <a:rPr lang="ko-KR" altLang="en-US" dirty="0" smtClean="0">
                <a:solidFill>
                  <a:srgbClr val="0050A0"/>
                </a:solidFill>
              </a:rPr>
              <a:t>자연대류 상황과 비슷한 수준의 </a:t>
            </a:r>
            <a:r>
              <a:rPr lang="en-US" altLang="ko-KR" dirty="0" smtClean="0">
                <a:solidFill>
                  <a:srgbClr val="0050A0"/>
                </a:solidFill>
              </a:rPr>
              <a:t>T_J</a:t>
            </a:r>
            <a:r>
              <a:rPr lang="ko-KR" altLang="en-US" dirty="0" smtClean="0">
                <a:solidFill>
                  <a:srgbClr val="0050A0"/>
                </a:solidFill>
              </a:rPr>
              <a:t>를 얻을 수 있다</a:t>
            </a:r>
            <a:r>
              <a:rPr lang="en-US" altLang="ko-KR" dirty="0" smtClean="0">
                <a:solidFill>
                  <a:srgbClr val="0050A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005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solidFill>
                  <a:srgbClr val="0050A0"/>
                </a:solidFill>
              </a:rPr>
              <a:t>메탈코어</a:t>
            </a:r>
            <a:r>
              <a:rPr lang="en-US" altLang="ko-KR" dirty="0" smtClean="0">
                <a:solidFill>
                  <a:srgbClr val="0050A0"/>
                </a:solidFill>
              </a:rPr>
              <a:t>PCB</a:t>
            </a:r>
            <a:r>
              <a:rPr lang="ko-KR" altLang="en-US" dirty="0" smtClean="0">
                <a:solidFill>
                  <a:srgbClr val="0050A0"/>
                </a:solidFill>
              </a:rPr>
              <a:t>와 </a:t>
            </a:r>
            <a:r>
              <a:rPr lang="ko-KR" altLang="en-US" dirty="0" err="1" smtClean="0">
                <a:solidFill>
                  <a:srgbClr val="0050A0"/>
                </a:solidFill>
              </a:rPr>
              <a:t>강제대류를</a:t>
            </a:r>
            <a:r>
              <a:rPr lang="ko-KR" altLang="en-US" dirty="0" smtClean="0">
                <a:solidFill>
                  <a:srgbClr val="0050A0"/>
                </a:solidFill>
              </a:rPr>
              <a:t> 동시 </a:t>
            </a:r>
            <a:r>
              <a:rPr lang="ko-KR" altLang="en-US" dirty="0" err="1" smtClean="0">
                <a:solidFill>
                  <a:srgbClr val="0050A0"/>
                </a:solidFill>
              </a:rPr>
              <a:t>적용시에는</a:t>
            </a:r>
            <a:r>
              <a:rPr lang="ko-KR" altLang="en-US" dirty="0" smtClean="0">
                <a:solidFill>
                  <a:srgbClr val="0050A0"/>
                </a:solidFill>
              </a:rPr>
              <a:t> 비약적인 효과를 볼 수 있다</a:t>
            </a:r>
            <a:r>
              <a:rPr lang="en-US" altLang="ko-KR" dirty="0" smtClean="0">
                <a:solidFill>
                  <a:srgbClr val="0050A0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rgbClr val="0050A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050A0"/>
                </a:solidFill>
              </a:rPr>
              <a:t>단</a:t>
            </a:r>
            <a:r>
              <a:rPr lang="en-US" altLang="ko-KR" dirty="0" smtClean="0">
                <a:solidFill>
                  <a:srgbClr val="0050A0"/>
                </a:solidFill>
              </a:rPr>
              <a:t>, </a:t>
            </a:r>
            <a:r>
              <a:rPr lang="ko-KR" altLang="en-US" dirty="0" smtClean="0">
                <a:solidFill>
                  <a:srgbClr val="0050A0"/>
                </a:solidFill>
              </a:rPr>
              <a:t>본 모델에서는 </a:t>
            </a:r>
            <a:r>
              <a:rPr lang="en-US" altLang="ko-KR" dirty="0" smtClean="0">
                <a:solidFill>
                  <a:srgbClr val="0050A0"/>
                </a:solidFill>
              </a:rPr>
              <a:t>TIM</a:t>
            </a:r>
            <a:r>
              <a:rPr lang="ko-KR" altLang="en-US" dirty="0" smtClean="0">
                <a:solidFill>
                  <a:srgbClr val="0050A0"/>
                </a:solidFill>
              </a:rPr>
              <a:t>의 두께가 </a:t>
            </a:r>
            <a:r>
              <a:rPr lang="en-US" altLang="ko-KR" dirty="0" smtClean="0">
                <a:solidFill>
                  <a:srgbClr val="0050A0"/>
                </a:solidFill>
              </a:rPr>
              <a:t>0.5mm</a:t>
            </a:r>
            <a:r>
              <a:rPr lang="ko-KR" altLang="en-US" dirty="0" smtClean="0">
                <a:solidFill>
                  <a:srgbClr val="0050A0"/>
                </a:solidFill>
              </a:rPr>
              <a:t>로 매우 두껍게 설정되어 있어 실제보다 온도 수준이 높게 나타난 경우이다</a:t>
            </a:r>
            <a:r>
              <a:rPr lang="en-US" altLang="ko-KR" dirty="0" smtClean="0">
                <a:solidFill>
                  <a:srgbClr val="0050A0"/>
                </a:solidFill>
              </a:rPr>
              <a:t>. (</a:t>
            </a:r>
            <a:r>
              <a:rPr lang="ko-KR" altLang="en-US" dirty="0" smtClean="0">
                <a:solidFill>
                  <a:srgbClr val="0050A0"/>
                </a:solidFill>
              </a:rPr>
              <a:t>매우 보수적인 해석 조건</a:t>
            </a:r>
            <a:r>
              <a:rPr lang="en-US" altLang="ko-KR" dirty="0" smtClean="0">
                <a:solidFill>
                  <a:srgbClr val="0050A0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3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1"/>
          <p:cNvSpPr txBox="1">
            <a:spLocks/>
          </p:cNvSpPr>
          <p:nvPr/>
        </p:nvSpPr>
        <p:spPr>
          <a:xfrm>
            <a:off x="0" y="2505075"/>
            <a:ext cx="9143351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rgbClr val="0050A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fin</a:t>
            </a:r>
            <a:endParaRPr lang="ko-KR" altLang="en-US" sz="5400" dirty="0">
              <a:solidFill>
                <a:srgbClr val="0050A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0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1"/>
          <p:cNvSpPr txBox="1">
            <a:spLocks/>
          </p:cNvSpPr>
          <p:nvPr/>
        </p:nvSpPr>
        <p:spPr>
          <a:xfrm>
            <a:off x="0" y="2505075"/>
            <a:ext cx="9143351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rgbClr val="0050A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Model</a:t>
            </a:r>
            <a:endParaRPr lang="ko-KR" altLang="en-US" sz="5400" dirty="0">
              <a:solidFill>
                <a:srgbClr val="0050A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Geometry, Mesh, Group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99201" y="501135"/>
            <a:ext cx="6692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50A0"/>
                </a:solidFill>
              </a:rPr>
              <a:t>Software : Salome Platform, </a:t>
            </a:r>
            <a:r>
              <a:rPr lang="en-US" altLang="ko-KR" dirty="0">
                <a:solidFill>
                  <a:srgbClr val="0050A0"/>
                </a:solidFill>
              </a:rPr>
              <a:t>Python Lang</a:t>
            </a:r>
            <a:endParaRPr lang="en-US" altLang="ko-KR" dirty="0" smtClean="0">
              <a:solidFill>
                <a:srgbClr val="0050A0"/>
              </a:solidFill>
            </a:endParaRPr>
          </a:p>
          <a:p>
            <a:r>
              <a:rPr lang="en-US" altLang="ko-KR" dirty="0" smtClean="0">
                <a:solidFill>
                  <a:srgbClr val="0050A0"/>
                </a:solidFill>
              </a:rPr>
              <a:t>Auto Geometry Generating Script Program : </a:t>
            </a:r>
            <a:r>
              <a:rPr lang="ko-KR" altLang="en-US" dirty="0" smtClean="0">
                <a:solidFill>
                  <a:srgbClr val="0050A0"/>
                </a:solidFill>
              </a:rPr>
              <a:t>Heatsink4LED.py</a:t>
            </a:r>
            <a:endParaRPr lang="en-US" altLang="ko-KR" dirty="0" smtClean="0">
              <a:solidFill>
                <a:srgbClr val="0050A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9201" y="1436223"/>
            <a:ext cx="21898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LED PACKAGE MODEL</a:t>
            </a:r>
          </a:p>
          <a:p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SLUG_X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SLUG_Y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SLUG_Z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0.0004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LED_X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0.0005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LED_Y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0.0015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LED_Z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0.000015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QTY_X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6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QTY_Y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20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PITCH_X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0.014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PITCH_Y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0.0128</a:t>
            </a:r>
            <a:endParaRPr lang="en-US" altLang="ko-KR" sz="1200" dirty="0" smtClean="0">
              <a:solidFill>
                <a:srgbClr val="0050A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9201" y="4426904"/>
            <a:ext cx="34408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PCB &amp; TIM MODEL</a:t>
            </a:r>
          </a:p>
          <a:p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MARGIN_X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0.0075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MARGIN_Y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0.0075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PCB_X </a:t>
            </a:r>
            <a:r>
              <a:rPr lang="ko-KR" altLang="en-US" sz="1200" dirty="0">
                <a:solidFill>
                  <a:srgbClr val="0050A0"/>
                </a:solidFill>
              </a:rPr>
              <a:t>= (QTY_X-1)*</a:t>
            </a:r>
            <a:r>
              <a:rPr lang="ko-KR" altLang="en-US" sz="1200" dirty="0" smtClean="0">
                <a:solidFill>
                  <a:srgbClr val="0050A0"/>
                </a:solidFill>
              </a:rPr>
              <a:t>PITCH_X+2*MARGIN_X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PCB_Y </a:t>
            </a:r>
            <a:r>
              <a:rPr lang="ko-KR" altLang="en-US" sz="1200" dirty="0">
                <a:solidFill>
                  <a:srgbClr val="0050A0"/>
                </a:solidFill>
              </a:rPr>
              <a:t>= (QTY_Y-1)*</a:t>
            </a:r>
            <a:r>
              <a:rPr lang="ko-KR" altLang="en-US" sz="1200" dirty="0" smtClean="0">
                <a:solidFill>
                  <a:srgbClr val="0050A0"/>
                </a:solidFill>
              </a:rPr>
              <a:t>PITCH_Y+2*MARGIN_Y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PCB_Z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0.0016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TIM_X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PCB_X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TIM_Y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PCB_Y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TIM_Z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0.0005</a:t>
            </a:r>
            <a:endParaRPr lang="en-US" altLang="ko-KR" sz="1200" dirty="0" smtClean="0">
              <a:solidFill>
                <a:srgbClr val="0050A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45245" y="4349902"/>
            <a:ext cx="48349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NETGEN Parameters</a:t>
            </a:r>
          </a:p>
          <a:p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err="1" smtClean="0">
                <a:solidFill>
                  <a:srgbClr val="0050A0"/>
                </a:solidFill>
              </a:rPr>
              <a:t>MinMeshSize</a:t>
            </a:r>
            <a:r>
              <a:rPr lang="ko-KR" altLang="en-US" sz="1200" dirty="0" smtClean="0">
                <a:solidFill>
                  <a:srgbClr val="0050A0"/>
                </a:solidFill>
              </a:rPr>
              <a:t> </a:t>
            </a:r>
            <a:r>
              <a:rPr lang="ko-KR" altLang="en-US" sz="1200" dirty="0">
                <a:solidFill>
                  <a:srgbClr val="0050A0"/>
                </a:solidFill>
              </a:rPr>
              <a:t>= 0.0000001 # </a:t>
            </a:r>
            <a:r>
              <a:rPr lang="ko-KR" altLang="en-US" sz="1200" dirty="0" err="1">
                <a:solidFill>
                  <a:srgbClr val="0050A0"/>
                </a:solidFill>
              </a:rPr>
              <a:t>specify</a:t>
            </a:r>
            <a:r>
              <a:rPr lang="ko-KR" altLang="en-US" sz="1200" dirty="0">
                <a:solidFill>
                  <a:srgbClr val="0050A0"/>
                </a:solidFill>
              </a:rPr>
              <a:t> </a:t>
            </a:r>
            <a:r>
              <a:rPr lang="ko-KR" altLang="en-US" sz="1200" dirty="0" err="1">
                <a:solidFill>
                  <a:srgbClr val="0050A0"/>
                </a:solidFill>
              </a:rPr>
              <a:t>in</a:t>
            </a:r>
            <a:r>
              <a:rPr lang="ko-KR" altLang="en-US" sz="1200" dirty="0">
                <a:solidFill>
                  <a:srgbClr val="0050A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50A0"/>
                </a:solidFill>
              </a:rPr>
              <a:t>m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err="1" smtClean="0">
                <a:solidFill>
                  <a:srgbClr val="0050A0"/>
                </a:solidFill>
              </a:rPr>
              <a:t>MaxMeshSize</a:t>
            </a:r>
            <a:r>
              <a:rPr lang="ko-KR" altLang="en-US" sz="1200" dirty="0" smtClean="0">
                <a:solidFill>
                  <a:srgbClr val="0050A0"/>
                </a:solidFill>
              </a:rPr>
              <a:t> </a:t>
            </a:r>
            <a:r>
              <a:rPr lang="ko-KR" altLang="en-US" sz="1200" dirty="0">
                <a:solidFill>
                  <a:srgbClr val="0050A0"/>
                </a:solidFill>
              </a:rPr>
              <a:t>= 0.003 # </a:t>
            </a:r>
            <a:r>
              <a:rPr lang="ko-KR" altLang="en-US" sz="1200" dirty="0" err="1">
                <a:solidFill>
                  <a:srgbClr val="0050A0"/>
                </a:solidFill>
              </a:rPr>
              <a:t>specify</a:t>
            </a:r>
            <a:r>
              <a:rPr lang="ko-KR" altLang="en-US" sz="1200" dirty="0">
                <a:solidFill>
                  <a:srgbClr val="0050A0"/>
                </a:solidFill>
              </a:rPr>
              <a:t> </a:t>
            </a:r>
            <a:r>
              <a:rPr lang="ko-KR" altLang="en-US" sz="1200" dirty="0" err="1">
                <a:solidFill>
                  <a:srgbClr val="0050A0"/>
                </a:solidFill>
              </a:rPr>
              <a:t>in</a:t>
            </a:r>
            <a:r>
              <a:rPr lang="ko-KR" altLang="en-US" sz="1200" dirty="0">
                <a:solidFill>
                  <a:srgbClr val="0050A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50A0"/>
                </a:solidFill>
              </a:rPr>
              <a:t>m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#</a:t>
            </a:r>
            <a:r>
              <a:rPr lang="ko-KR" altLang="en-US" sz="1200" dirty="0" err="1">
                <a:solidFill>
                  <a:srgbClr val="0050A0"/>
                </a:solidFill>
              </a:rPr>
              <a:t>MeshSecondOrder</a:t>
            </a:r>
            <a:r>
              <a:rPr lang="ko-KR" altLang="en-US" sz="1200" dirty="0">
                <a:solidFill>
                  <a:srgbClr val="0050A0"/>
                </a:solidFill>
              </a:rPr>
              <a:t> = </a:t>
            </a:r>
            <a:r>
              <a:rPr lang="ko-KR" altLang="en-US" sz="1200" dirty="0" err="1">
                <a:solidFill>
                  <a:srgbClr val="0050A0"/>
                </a:solidFill>
              </a:rPr>
              <a:t>float</a:t>
            </a:r>
            <a:r>
              <a:rPr lang="ko-KR" altLang="en-US" sz="1200" dirty="0">
                <a:solidFill>
                  <a:srgbClr val="0050A0"/>
                </a:solidFill>
              </a:rPr>
              <a:t>(</a:t>
            </a:r>
            <a:r>
              <a:rPr lang="ko-KR" altLang="en-US" sz="1200" dirty="0" err="1">
                <a:solidFill>
                  <a:srgbClr val="0050A0"/>
                </a:solidFill>
              </a:rPr>
              <a:t>raw_input</a:t>
            </a:r>
            <a:r>
              <a:rPr lang="ko-KR" altLang="en-US" sz="1200" dirty="0">
                <a:solidFill>
                  <a:srgbClr val="0050A0"/>
                </a:solidFill>
              </a:rPr>
              <a:t>("</a:t>
            </a:r>
            <a:r>
              <a:rPr lang="ko-KR" altLang="en-US" sz="1200" dirty="0" err="1">
                <a:solidFill>
                  <a:srgbClr val="0050A0"/>
                </a:solidFill>
              </a:rPr>
              <a:t>SetSecondOrder</a:t>
            </a:r>
            <a:r>
              <a:rPr lang="ko-KR" altLang="en-US" sz="1200" dirty="0">
                <a:solidFill>
                  <a:srgbClr val="0050A0"/>
                </a:solidFill>
              </a:rPr>
              <a:t>[0,1] : </a:t>
            </a:r>
            <a:r>
              <a:rPr lang="ko-KR" altLang="en-US" sz="1200" dirty="0" smtClean="0">
                <a:solidFill>
                  <a:srgbClr val="0050A0"/>
                </a:solidFill>
              </a:rPr>
              <a:t>"))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err="1" smtClean="0">
                <a:solidFill>
                  <a:srgbClr val="0050A0"/>
                </a:solidFill>
              </a:rPr>
              <a:t>MeshSecondOrder</a:t>
            </a:r>
            <a:r>
              <a:rPr lang="ko-KR" altLang="en-US" sz="1200" dirty="0" smtClean="0">
                <a:solidFill>
                  <a:srgbClr val="0050A0"/>
                </a:solidFill>
              </a:rPr>
              <a:t>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1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smtClean="0">
                <a:solidFill>
                  <a:srgbClr val="0050A0"/>
                </a:solidFill>
              </a:rPr>
              <a:t>#</a:t>
            </a:r>
            <a:r>
              <a:rPr lang="ko-KR" altLang="en-US" sz="1200" dirty="0">
                <a:solidFill>
                  <a:srgbClr val="0050A0"/>
                </a:solidFill>
              </a:rPr>
              <a:t>SetFiness ::: 0=</a:t>
            </a:r>
            <a:r>
              <a:rPr lang="ko-KR" altLang="en-US" sz="1200" dirty="0" err="1">
                <a:solidFill>
                  <a:srgbClr val="0050A0"/>
                </a:solidFill>
              </a:rPr>
              <a:t>VeryCoarse</a:t>
            </a:r>
            <a:r>
              <a:rPr lang="ko-KR" altLang="en-US" sz="1200" dirty="0">
                <a:solidFill>
                  <a:srgbClr val="0050A0"/>
                </a:solidFill>
              </a:rPr>
              <a:t>, 1=</a:t>
            </a:r>
            <a:r>
              <a:rPr lang="ko-KR" altLang="en-US" sz="1200" dirty="0" err="1">
                <a:solidFill>
                  <a:srgbClr val="0050A0"/>
                </a:solidFill>
              </a:rPr>
              <a:t>Coarse</a:t>
            </a:r>
            <a:r>
              <a:rPr lang="ko-KR" altLang="en-US" sz="1200" dirty="0">
                <a:solidFill>
                  <a:srgbClr val="0050A0"/>
                </a:solidFill>
              </a:rPr>
              <a:t>, 2=</a:t>
            </a:r>
            <a:r>
              <a:rPr lang="ko-KR" altLang="en-US" sz="1200" dirty="0" err="1">
                <a:solidFill>
                  <a:srgbClr val="0050A0"/>
                </a:solidFill>
              </a:rPr>
              <a:t>Moderate</a:t>
            </a:r>
            <a:r>
              <a:rPr lang="ko-KR" altLang="en-US" sz="1200" dirty="0">
                <a:solidFill>
                  <a:srgbClr val="0050A0"/>
                </a:solidFill>
              </a:rPr>
              <a:t>, 3=</a:t>
            </a:r>
            <a:r>
              <a:rPr lang="ko-KR" altLang="en-US" sz="1200" dirty="0" err="1">
                <a:solidFill>
                  <a:srgbClr val="0050A0"/>
                </a:solidFill>
              </a:rPr>
              <a:t>Fine</a:t>
            </a:r>
            <a:r>
              <a:rPr lang="ko-KR" altLang="en-US" sz="1200" dirty="0">
                <a:solidFill>
                  <a:srgbClr val="0050A0"/>
                </a:solidFill>
              </a:rPr>
              <a:t>, 4=</a:t>
            </a:r>
            <a:r>
              <a:rPr lang="ko-KR" altLang="en-US" sz="1200" dirty="0" err="1">
                <a:solidFill>
                  <a:srgbClr val="0050A0"/>
                </a:solidFill>
              </a:rPr>
              <a:t>VeryFine</a:t>
            </a:r>
            <a:r>
              <a:rPr lang="ko-KR" altLang="en-US" sz="1200" dirty="0">
                <a:solidFill>
                  <a:srgbClr val="0050A0"/>
                </a:solidFill>
              </a:rPr>
              <a:t>, </a:t>
            </a:r>
            <a:r>
              <a:rPr lang="ko-KR" altLang="en-US" sz="1200" dirty="0" smtClean="0">
                <a:solidFill>
                  <a:srgbClr val="0050A0"/>
                </a:solidFill>
              </a:rPr>
              <a:t>5=</a:t>
            </a:r>
            <a:r>
              <a:rPr lang="ko-KR" altLang="en-US" sz="1200" dirty="0" err="1" smtClean="0">
                <a:solidFill>
                  <a:srgbClr val="0050A0"/>
                </a:solidFill>
              </a:rPr>
              <a:t>Custom</a:t>
            </a:r>
            <a:r>
              <a:rPr lang="ko-KR" altLang="en-US" sz="1200" dirty="0" smtClean="0">
                <a:solidFill>
                  <a:srgbClr val="0050A0"/>
                </a:solidFill>
              </a:rPr>
              <a:t>“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err="1" smtClean="0">
                <a:solidFill>
                  <a:srgbClr val="0050A0"/>
                </a:solidFill>
              </a:rPr>
              <a:t>MeshFineness</a:t>
            </a:r>
            <a:r>
              <a:rPr lang="ko-KR" altLang="en-US" sz="1200" dirty="0" smtClean="0">
                <a:solidFill>
                  <a:srgbClr val="0050A0"/>
                </a:solidFill>
              </a:rPr>
              <a:t> </a:t>
            </a:r>
            <a:r>
              <a:rPr lang="ko-KR" altLang="en-US" sz="1200" dirty="0">
                <a:solidFill>
                  <a:srgbClr val="0050A0"/>
                </a:solidFill>
              </a:rPr>
              <a:t>= </a:t>
            </a:r>
            <a:r>
              <a:rPr lang="ko-KR" altLang="en-US" sz="1200" dirty="0" smtClean="0">
                <a:solidFill>
                  <a:srgbClr val="0050A0"/>
                </a:solidFill>
              </a:rPr>
              <a:t>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 err="1" smtClean="0">
                <a:solidFill>
                  <a:srgbClr val="0050A0"/>
                </a:solidFill>
              </a:rPr>
              <a:t>if</a:t>
            </a:r>
            <a:r>
              <a:rPr lang="ko-KR" altLang="en-US" sz="1200" dirty="0" smtClean="0">
                <a:solidFill>
                  <a:srgbClr val="0050A0"/>
                </a:solidFill>
              </a:rPr>
              <a:t> </a:t>
            </a:r>
            <a:r>
              <a:rPr lang="ko-KR" altLang="en-US" sz="1200" dirty="0" err="1">
                <a:solidFill>
                  <a:srgbClr val="0050A0"/>
                </a:solidFill>
              </a:rPr>
              <a:t>MeshFineness</a:t>
            </a:r>
            <a:r>
              <a:rPr lang="ko-KR" altLang="en-US" sz="1200" dirty="0">
                <a:solidFill>
                  <a:srgbClr val="0050A0"/>
                </a:solidFill>
              </a:rPr>
              <a:t>==5</a:t>
            </a:r>
            <a:r>
              <a:rPr lang="ko-KR" altLang="en-US" sz="1200" dirty="0" smtClean="0">
                <a:solidFill>
                  <a:srgbClr val="0050A0"/>
                </a:solidFill>
              </a:rPr>
              <a:t>: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	</a:t>
            </a:r>
            <a:r>
              <a:rPr lang="ko-KR" altLang="en-US" sz="1200" dirty="0" err="1">
                <a:solidFill>
                  <a:srgbClr val="0050A0"/>
                </a:solidFill>
              </a:rPr>
              <a:t>MeshSegPerEdge</a:t>
            </a:r>
            <a:r>
              <a:rPr lang="ko-KR" altLang="en-US" sz="1200" dirty="0">
                <a:solidFill>
                  <a:srgbClr val="0050A0"/>
                </a:solidFill>
              </a:rPr>
              <a:t> = </a:t>
            </a:r>
            <a:r>
              <a:rPr lang="ko-KR" altLang="en-US" sz="1200" dirty="0" smtClean="0">
                <a:solidFill>
                  <a:srgbClr val="0050A0"/>
                </a:solidFill>
              </a:rPr>
              <a:t>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	</a:t>
            </a:r>
            <a:r>
              <a:rPr lang="ko-KR" altLang="en-US" sz="1200" dirty="0" err="1">
                <a:solidFill>
                  <a:srgbClr val="0050A0"/>
                </a:solidFill>
              </a:rPr>
              <a:t>MeshSegPerRadius</a:t>
            </a:r>
            <a:r>
              <a:rPr lang="ko-KR" altLang="en-US" sz="1200" dirty="0">
                <a:solidFill>
                  <a:srgbClr val="0050A0"/>
                </a:solidFill>
              </a:rPr>
              <a:t> = </a:t>
            </a:r>
            <a:r>
              <a:rPr lang="ko-KR" altLang="en-US" sz="1200" dirty="0" smtClean="0">
                <a:solidFill>
                  <a:srgbClr val="0050A0"/>
                </a:solidFill>
              </a:rPr>
              <a:t>5</a:t>
            </a:r>
            <a:endParaRPr lang="en-US" altLang="ko-KR" sz="1200" dirty="0" smtClean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	</a:t>
            </a:r>
            <a:r>
              <a:rPr lang="ko-KR" altLang="en-US" sz="1200" dirty="0" err="1">
                <a:solidFill>
                  <a:srgbClr val="0050A0"/>
                </a:solidFill>
              </a:rPr>
              <a:t>MeshGrowthRate</a:t>
            </a:r>
            <a:r>
              <a:rPr lang="ko-KR" altLang="en-US" sz="1200" dirty="0">
                <a:solidFill>
                  <a:srgbClr val="0050A0"/>
                </a:solidFill>
              </a:rPr>
              <a:t> = 0.1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169453" y="1436673"/>
            <a:ext cx="31344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50A0"/>
                </a:solidFill>
              </a:rPr>
              <a:t>HEATSINK MODEL</a:t>
            </a:r>
          </a:p>
          <a:p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MARGIN_BASE_X = 0.009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MARGIN_BASE_Y = 0.02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BASE_X = PCB_X+2*MARGIN_BASE_X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BASE_Y = PCB_Y+2*MARGIN_BASE_Y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BASE_Z = 0.004</a:t>
            </a:r>
            <a:endParaRPr lang="en-US" altLang="ko-KR" sz="1200" dirty="0">
              <a:solidFill>
                <a:srgbClr val="0050A0"/>
              </a:solidFill>
            </a:endParaRPr>
          </a:p>
          <a:p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QTY_FIN = 8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FIN_X = 0.006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FIN_Y = BASE_Y</a:t>
            </a:r>
            <a:endParaRPr lang="en-US" altLang="ko-KR" sz="1200" dirty="0">
              <a:solidFill>
                <a:srgbClr val="0050A0"/>
              </a:solidFill>
            </a:endParaRPr>
          </a:p>
          <a:p>
            <a:r>
              <a:rPr lang="ko-KR" altLang="en-US" sz="1200" dirty="0">
                <a:solidFill>
                  <a:srgbClr val="0050A0"/>
                </a:solidFill>
              </a:rPr>
              <a:t>FIN_Z = 0.008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99201" y="1101357"/>
            <a:ext cx="7707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</a:t>
            </a:r>
            <a:r>
              <a:rPr lang="ko-KR" altLang="en-US" sz="1000" dirty="0" smtClean="0">
                <a:hlinkClick r:id="rId3"/>
              </a:rPr>
              <a:t>github.com/dymaxionkim/ElmerFEM_Examples/tree/master/20170920_Salome_Script_Heatsink4LED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024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HEATSINK Boundary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4812"/>
            <a:ext cx="7639050" cy="6048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5956" y="5348708"/>
            <a:ext cx="5153655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50A0"/>
                </a:solidFill>
              </a:rPr>
              <a:t>MATERIAL = </a:t>
            </a:r>
            <a:r>
              <a:rPr lang="en-US" altLang="ko-KR" dirty="0" err="1" smtClean="0">
                <a:solidFill>
                  <a:srgbClr val="0050A0"/>
                </a:solidFill>
              </a:rPr>
              <a:t>Aluminium</a:t>
            </a:r>
            <a:endParaRPr lang="en-US" altLang="ko-KR" dirty="0">
              <a:solidFill>
                <a:srgbClr val="0050A0"/>
              </a:solidFill>
            </a:endParaRPr>
          </a:p>
          <a:p>
            <a:r>
              <a:rPr lang="en-US" altLang="ko-KR" dirty="0" smtClean="0">
                <a:solidFill>
                  <a:srgbClr val="0050A0"/>
                </a:solidFill>
              </a:rPr>
              <a:t>Heat Transfer Coefficient = 10 or 100 [W/m^2K]</a:t>
            </a:r>
          </a:p>
          <a:p>
            <a:r>
              <a:rPr lang="en-US" altLang="ko-KR" dirty="0" smtClean="0">
                <a:solidFill>
                  <a:srgbClr val="0050A0"/>
                </a:solidFill>
              </a:rPr>
              <a:t>Ambient Temperature = 25 [C]</a:t>
            </a:r>
          </a:p>
        </p:txBody>
      </p:sp>
    </p:spTree>
    <p:extLst>
      <p:ext uri="{BB962C8B-B14F-4D97-AF65-F5344CB8AC3E}">
        <p14:creationId xmlns:p14="http://schemas.microsoft.com/office/powerpoint/2010/main" val="84871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TIM Boundary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4812"/>
            <a:ext cx="7639050" cy="6048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25956" y="5348708"/>
            <a:ext cx="3171509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50A0"/>
                </a:solidFill>
              </a:rPr>
              <a:t>MATERIAL = </a:t>
            </a:r>
            <a:r>
              <a:rPr lang="en-US" altLang="ko-KR" dirty="0" smtClean="0">
                <a:solidFill>
                  <a:srgbClr val="0050A0"/>
                </a:solidFill>
              </a:rPr>
              <a:t>Thermal Grease</a:t>
            </a:r>
          </a:p>
          <a:p>
            <a:r>
              <a:rPr lang="en-US" altLang="ko-KR" dirty="0" err="1" smtClean="0">
                <a:solidFill>
                  <a:srgbClr val="0050A0"/>
                </a:solidFill>
              </a:rPr>
              <a:t>Abiabatic</a:t>
            </a:r>
            <a:endParaRPr lang="en-US" altLang="ko-KR" dirty="0" smtClean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9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PCB Boundary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4812"/>
            <a:ext cx="7639050" cy="6048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25956" y="5348708"/>
            <a:ext cx="339259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50A0"/>
                </a:solidFill>
              </a:rPr>
              <a:t>MATERIAL = </a:t>
            </a:r>
            <a:r>
              <a:rPr lang="en-US" altLang="ko-KR" dirty="0" err="1" smtClean="0">
                <a:solidFill>
                  <a:srgbClr val="0050A0"/>
                </a:solidFill>
              </a:rPr>
              <a:t>Aluminium</a:t>
            </a:r>
            <a:r>
              <a:rPr lang="en-US" altLang="ko-KR" dirty="0" smtClean="0">
                <a:solidFill>
                  <a:srgbClr val="0050A0"/>
                </a:solidFill>
              </a:rPr>
              <a:t> or FR4</a:t>
            </a:r>
            <a:endParaRPr lang="en-US" altLang="ko-KR" dirty="0">
              <a:solidFill>
                <a:srgbClr val="0050A0"/>
              </a:solidFill>
            </a:endParaRPr>
          </a:p>
          <a:p>
            <a:r>
              <a:rPr lang="en-US" altLang="ko-KR" dirty="0" err="1" smtClean="0">
                <a:solidFill>
                  <a:srgbClr val="0050A0"/>
                </a:solidFill>
              </a:rPr>
              <a:t>Abiabatic</a:t>
            </a:r>
            <a:endParaRPr lang="en-US" altLang="ko-KR" dirty="0" smtClean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SLUG Boundary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4812"/>
            <a:ext cx="7639050" cy="6048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5" t="16726" r="19487" b="5137"/>
          <a:stretch/>
        </p:blipFill>
        <p:spPr>
          <a:xfrm>
            <a:off x="6718565" y="4440352"/>
            <a:ext cx="1424539" cy="1527180"/>
          </a:xfrm>
          <a:prstGeom prst="rect">
            <a:avLst/>
          </a:prstGeom>
          <a:ln w="25400">
            <a:solidFill>
              <a:srgbClr val="0050A0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225956" y="5348708"/>
            <a:ext cx="1682192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50A0"/>
                </a:solidFill>
              </a:rPr>
              <a:t>MATERIAL = </a:t>
            </a:r>
            <a:r>
              <a:rPr lang="en-US" altLang="ko-KR" dirty="0" smtClean="0">
                <a:solidFill>
                  <a:srgbClr val="0050A0"/>
                </a:solidFill>
              </a:rPr>
              <a:t>Si</a:t>
            </a:r>
            <a:endParaRPr lang="en-US" altLang="ko-KR" dirty="0">
              <a:solidFill>
                <a:srgbClr val="0050A0"/>
              </a:solidFill>
            </a:endParaRPr>
          </a:p>
          <a:p>
            <a:r>
              <a:rPr lang="en-US" altLang="ko-KR" dirty="0" err="1" smtClean="0">
                <a:solidFill>
                  <a:srgbClr val="0050A0"/>
                </a:solidFill>
              </a:rPr>
              <a:t>Abiabatic</a:t>
            </a:r>
            <a:endParaRPr lang="en-US" altLang="ko-KR" dirty="0" smtClean="0">
              <a:solidFill>
                <a:srgbClr val="005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4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LED Boundary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4812"/>
            <a:ext cx="7639050" cy="6048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25956" y="5348708"/>
            <a:ext cx="459375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50A0"/>
                </a:solidFill>
              </a:rPr>
              <a:t>MATERIAL = </a:t>
            </a:r>
            <a:r>
              <a:rPr lang="en-US" altLang="ko-KR" dirty="0" err="1" smtClean="0">
                <a:solidFill>
                  <a:srgbClr val="0050A0"/>
                </a:solidFill>
              </a:rPr>
              <a:t>GaN</a:t>
            </a:r>
            <a:endParaRPr lang="en-US" altLang="ko-KR" dirty="0" smtClean="0">
              <a:solidFill>
                <a:srgbClr val="0050A0"/>
              </a:solidFill>
            </a:endParaRPr>
          </a:p>
          <a:p>
            <a:r>
              <a:rPr lang="en-US" altLang="ko-KR" dirty="0" smtClean="0">
                <a:solidFill>
                  <a:srgbClr val="0050A0"/>
                </a:solidFill>
              </a:rPr>
              <a:t>Heat Flux = 0.5[W] / (0.0015*0.0005)[m^2]</a:t>
            </a:r>
          </a:p>
        </p:txBody>
      </p:sp>
    </p:spTree>
    <p:extLst>
      <p:ext uri="{BB962C8B-B14F-4D97-AF65-F5344CB8AC3E}">
        <p14:creationId xmlns:p14="http://schemas.microsoft.com/office/powerpoint/2010/main" val="293945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1"/>
          <p:cNvSpPr txBox="1">
            <a:spLocks/>
          </p:cNvSpPr>
          <p:nvPr/>
        </p:nvSpPr>
        <p:spPr>
          <a:xfrm>
            <a:off x="0" y="2505075"/>
            <a:ext cx="9143351" cy="1409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rgbClr val="0050A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Result</a:t>
            </a:r>
            <a:endParaRPr lang="ko-KR" altLang="en-US" sz="5400" dirty="0">
              <a:solidFill>
                <a:srgbClr val="0050A0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288000"/>
          </a:xfrm>
          <a:prstGeom prst="rect">
            <a:avLst/>
          </a:prstGeom>
          <a:solidFill>
            <a:srgbClr val="005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88" y="0"/>
            <a:ext cx="261726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7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Sans">
      <a:majorFont>
        <a:latin typeface="Noto Sans CJK KR Bold"/>
        <a:ea typeface="Noto Sans CJK KR Bold"/>
        <a:cs typeface=""/>
      </a:majorFont>
      <a:minorFont>
        <a:latin typeface="Noto Sans CJK KR Regular"/>
        <a:ea typeface="Noto Sans CJK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500</Words>
  <Application>Microsoft Office PowerPoint</Application>
  <PresentationFormat>화면 슬라이드 쇼(4:3)</PresentationFormat>
  <Paragraphs>109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Noto Sans CJK KR Black</vt:lpstr>
      <vt:lpstr>Noto Sans CJK KR Bold</vt:lpstr>
      <vt:lpstr>Noto Sans CJK KR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2017-02-20T23:46:06Z</dcterms:created>
  <dcterms:modified xsi:type="dcterms:W3CDTF">2017-09-19T06:53:15Z</dcterms:modified>
</cp:coreProperties>
</file>